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embeddedFontLst>
    <p:embeddedFont>
      <p:font typeface="Corbel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jwh238ytE2NXyJpvBx32SSjZig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D302D6-24A6-467A-90AA-B0F70573EA8A}">
  <a:tblStyle styleId="{9BD302D6-24A6-467A-90AA-B0F70573EA8A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CA44981-0F41-4DA1-B33C-B2FCDE25BBFD}" styleName="Table_1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1FB"/>
          </a:solidFill>
        </a:fill>
      </a:tcStyle>
    </a:wholeTbl>
    <a:band1H>
      <a:tcTxStyle/>
      <a:tcStyle>
        <a:fill>
          <a:solidFill>
            <a:srgbClr val="CCE2F8"/>
          </a:solidFill>
        </a:fill>
      </a:tcStyle>
    </a:band1H>
    <a:band2H>
      <a:tcTxStyle/>
    </a:band2H>
    <a:band1V>
      <a:tcTxStyle/>
      <a:tcStyle>
        <a:fill>
          <a:solidFill>
            <a:srgbClr val="CCE2F8"/>
          </a:solidFill>
        </a:fill>
      </a:tcStyle>
    </a:band1V>
    <a:band2V>
      <a:tcTxStyle/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orbel-bold.fntdata"/><Relationship Id="rId14" Type="http://schemas.openxmlformats.org/officeDocument/2006/relationships/slide" Target="slides/slide8.xml"/><Relationship Id="rId36" Type="http://schemas.openxmlformats.org/officeDocument/2006/relationships/font" Target="fonts/Corbel-regular.fntdata"/><Relationship Id="rId17" Type="http://schemas.openxmlformats.org/officeDocument/2006/relationships/slide" Target="slides/slide11.xml"/><Relationship Id="rId39" Type="http://schemas.openxmlformats.org/officeDocument/2006/relationships/font" Target="fonts/Corbel-boldItalic.fntdata"/><Relationship Id="rId16" Type="http://schemas.openxmlformats.org/officeDocument/2006/relationships/slide" Target="slides/slide10.xml"/><Relationship Id="rId38" Type="http://schemas.openxmlformats.org/officeDocument/2006/relationships/font" Target="fonts/Corbel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7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Networking Today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 – </a:t>
            </a:r>
            <a:r>
              <a:rPr lang="en-US" sz="1200">
                <a:solidFill>
                  <a:srgbClr val="BBD6EE"/>
                </a:solidFill>
              </a:rPr>
              <a:t>Network Representations and Topologies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1.3.1 – Network Representations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Networking Today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1.4 – </a:t>
            </a:r>
            <a:r>
              <a:rPr lang="en-US" sz="1200">
                <a:solidFill>
                  <a:srgbClr val="BBD6EE"/>
                </a:solidFill>
              </a:rPr>
              <a:t>Common Types of Networks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1.4.4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– Intranets and Extranets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1.4.5 – Check Your Understanding – Common Types of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1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31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31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31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31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31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31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3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3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0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0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0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01" name="Google Shape;101;p42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02" name="Google Shape;102;p42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2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4" name="Google Shape;104;p42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4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3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3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4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6" name="Google Shape;116;p4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7" name="Google Shape;117;p4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4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9" name="Google Shape;119;p44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Google Shape;120;p4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5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6" name="Google Shape;126;p45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4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6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3" name="Google Shape;133;p4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7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9" name="Google Shape;139;p4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3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0" name="Google Shape;50;p34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7" name="Google Shape;57;p35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35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9" name="Google Shape;59;p35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3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5" name="Google Shape;75;p38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6" name="Google Shape;76;p3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9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3" name="Google Shape;83;p3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0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30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3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3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3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3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3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3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3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3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36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6.png"/><Relationship Id="rId7" Type="http://schemas.openxmlformats.org/officeDocument/2006/relationships/image" Target="../media/image2.png"/><Relationship Id="rId8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3.bin"/><Relationship Id="rId10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vmlDrawing" Target="../drawings/vmlDrawing2.vml"/><Relationship Id="rId4" Type="http://schemas.openxmlformats.org/officeDocument/2006/relationships/image" Target="../media/image2.png"/><Relationship Id="rId9" Type="http://schemas.openxmlformats.org/officeDocument/2006/relationships/oleObject" Target="../embeddings/oleObject2.bin"/><Relationship Id="rId5" Type="http://schemas.openxmlformats.org/officeDocument/2006/relationships/image" Target="../media/image48.jpg"/><Relationship Id="rId6" Type="http://schemas.openxmlformats.org/officeDocument/2006/relationships/image" Target="../media/image45.jpg"/><Relationship Id="rId7" Type="http://schemas.openxmlformats.org/officeDocument/2006/relationships/image" Target="../media/image33.jpg"/><Relationship Id="rId8" Type="http://schemas.openxmlformats.org/officeDocument/2006/relationships/oleObject" Target="../embeddings/oleObject2.bin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4.jp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7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0.2 | CSE421 – Computer Networks</a:t>
            </a:r>
            <a:endParaRPr/>
          </a:p>
          <a:p>
            <a:pPr indent="0" lvl="0" marL="0" rtl="0" algn="r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10"/>
          <p:cNvGraphicFramePr/>
          <p:nvPr/>
        </p:nvGraphicFramePr>
        <p:xfrm>
          <a:off x="2340766" y="1128385"/>
          <a:ext cx="8305800" cy="3646488"/>
        </p:xfrm>
        <a:graphic>
          <a:graphicData uri="http://schemas.openxmlformats.org/presentationml/2006/ole">
            <mc:AlternateContent>
              <mc:Choice Requires="v">
                <p:oleObj r:id="rId4" imgH="3646488" imgW="8305800" progId="Paint.Picture" spid="_x0000_s1">
                  <p:embed/>
                </p:oleObj>
              </mc:Choice>
              <mc:Fallback>
                <p:oleObj r:id="rId5" imgH="3646488" imgW="8305800" progId="Paint.Picture">
                  <p:embed/>
                  <p:pic>
                    <p:nvPicPr>
                      <p:cNvPr id="243" name="Google Shape;243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340766" y="1128385"/>
                        <a:ext cx="8305800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" name="Google Shape;244;p10"/>
          <p:cNvGraphicFramePr/>
          <p:nvPr/>
        </p:nvGraphicFramePr>
        <p:xfrm>
          <a:off x="2429666" y="4874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{9BD302D6-24A6-467A-90AA-B0F70573EA8A}</a:tableStyleId>
              </a:tblPr>
              <a:tblGrid>
                <a:gridCol w="4064000"/>
                <a:gridCol w="4064000"/>
              </a:tblGrid>
              <a:tr h="323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End Devices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Intermediary Devices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47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     Personal Computers               Server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Router                        Switch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5" name="Google Shape;245;p10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- Devices</a:t>
            </a:r>
            <a:endParaRPr b="1"/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/>
          <p:nvPr/>
        </p:nvSpPr>
        <p:spPr>
          <a:xfrm>
            <a:off x="5688106" y="2844053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6241533" y="2572872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6324600" y="3123035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6928525" y="2831730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4009882" y="2872074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9430100" y="2809321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4458797" y="2459807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3577306" y="1831397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3239936" y="3868164"/>
            <a:ext cx="1110187" cy="670218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8628886" y="3890271"/>
            <a:ext cx="1110187" cy="670218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8933623" y="1835976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9807853" y="2470442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635628" y="2260230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2593764" y="3166300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7973055" y="2131391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7973054" y="3157493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3" name="Google Shape;26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93764" y="5657552"/>
            <a:ext cx="925348" cy="9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09559" y="5635523"/>
            <a:ext cx="1272609" cy="61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40431" y="5572424"/>
            <a:ext cx="8953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57737" y="5611663"/>
            <a:ext cx="10763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84985" y="5707106"/>
            <a:ext cx="1200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5622273" y="5104516"/>
            <a:ext cx="6305267" cy="1175260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6161739" y="1506110"/>
            <a:ext cx="5432428" cy="3365833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1822076" y="3557210"/>
            <a:ext cx="2870948" cy="2856426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1822076" y="1689236"/>
            <a:ext cx="3576918" cy="1746250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6" name="Google Shape;276;p11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–Devices</a:t>
            </a:r>
            <a:endParaRPr b="1"/>
          </a:p>
        </p:txBody>
      </p:sp>
      <p:pic>
        <p:nvPicPr>
          <p:cNvPr id="277" name="Google Shape;2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tr02.jpg" id="278" name="Google Shape;27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1423" y="1792942"/>
            <a:ext cx="4953000" cy="126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tr04b.jpg" id="279" name="Google Shape;27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1423" y="3053417"/>
            <a:ext cx="518160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rl42.jpg" id="280" name="Google Shape;28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13220" y="3921613"/>
            <a:ext cx="2667000" cy="24272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1" name="Google Shape;281;p11"/>
          <p:cNvGraphicFramePr/>
          <p:nvPr/>
        </p:nvGraphicFramePr>
        <p:xfrm>
          <a:off x="1902759" y="1992406"/>
          <a:ext cx="3448050" cy="1371600"/>
        </p:xfrm>
        <a:graphic>
          <a:graphicData uri="http://schemas.openxmlformats.org/presentationml/2006/ole">
            <mc:AlternateContent>
              <mc:Choice Requires="v">
                <p:oleObj r:id="rId8" imgH="1371600" imgW="3448050" progId="Paint.Picture" spid="_x0000_s1">
                  <p:embed/>
                </p:oleObj>
              </mc:Choice>
              <mc:Fallback>
                <p:oleObj r:id="rId9" imgH="1371600" imgW="3448050" progId="Paint.Picture">
                  <p:embed/>
                  <p:pic>
                    <p:nvPicPr>
                      <p:cNvPr id="281" name="Google Shape;281;p11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902759" y="1992406"/>
                        <a:ext cx="344805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" name="Google Shape;282;p11"/>
          <p:cNvGraphicFramePr/>
          <p:nvPr/>
        </p:nvGraphicFramePr>
        <p:xfrm>
          <a:off x="5665786" y="5416549"/>
          <a:ext cx="6181725" cy="749300"/>
        </p:xfrm>
        <a:graphic>
          <a:graphicData uri="http://schemas.openxmlformats.org/presentationml/2006/ole">
            <mc:AlternateContent>
              <mc:Choice Requires="v">
                <p:oleObj r:id="rId11" imgH="749300" imgW="6181725" progId="Paint.Picture" spid="_x0000_s2">
                  <p:embed/>
                </p:oleObj>
              </mc:Choice>
              <mc:Fallback>
                <p:oleObj r:id="rId12" imgH="749300" imgW="6181725" progId="Paint.Picture">
                  <p:embed/>
                  <p:pic>
                    <p:nvPicPr>
                      <p:cNvPr id="282" name="Google Shape;282;p11"/>
                      <p:cNvPicPr preferRelativeResize="0"/>
                      <p:nvPr/>
                    </p:nvPicPr>
                    <p:blipFill rotWithShape="1">
                      <a:blip r:embed="rId1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665786" y="5416549"/>
                        <a:ext cx="61817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" name="Google Shape;283;p11"/>
          <p:cNvSpPr txBox="1"/>
          <p:nvPr>
            <p:ph idx="1" type="body"/>
          </p:nvPr>
        </p:nvSpPr>
        <p:spPr>
          <a:xfrm>
            <a:off x="1484310" y="988237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Examples of Intermediary Devices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284" name="Google Shape;284;p11"/>
          <p:cNvSpPr txBox="1"/>
          <p:nvPr/>
        </p:nvSpPr>
        <p:spPr>
          <a:xfrm>
            <a:off x="1902759" y="1689236"/>
            <a:ext cx="599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Hub</a:t>
            </a:r>
            <a:endParaRPr/>
          </a:p>
        </p:txBody>
      </p:sp>
      <p:sp>
        <p:nvSpPr>
          <p:cNvPr id="285" name="Google Shape;285;p11"/>
          <p:cNvSpPr txBox="1"/>
          <p:nvPr/>
        </p:nvSpPr>
        <p:spPr>
          <a:xfrm>
            <a:off x="1913220" y="3557210"/>
            <a:ext cx="1751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Wireless Router</a:t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6321423" y="1506111"/>
            <a:ext cx="864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Router</a:t>
            </a:r>
            <a:endParaRPr/>
          </a:p>
        </p:txBody>
      </p:sp>
      <p:sp>
        <p:nvSpPr>
          <p:cNvPr id="287" name="Google Shape;287;p11"/>
          <p:cNvSpPr txBox="1"/>
          <p:nvPr/>
        </p:nvSpPr>
        <p:spPr>
          <a:xfrm>
            <a:off x="5618106" y="5119365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Switch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Software</a:t>
            </a:r>
            <a:endParaRPr b="1"/>
          </a:p>
        </p:txBody>
      </p:sp>
      <p:pic>
        <p:nvPicPr>
          <p:cNvPr id="293" name="Google Shape;2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2"/>
          <p:cNvSpPr txBox="1"/>
          <p:nvPr>
            <p:ph idx="1" type="body"/>
          </p:nvPr>
        </p:nvSpPr>
        <p:spPr>
          <a:xfrm>
            <a:off x="1392666" y="1090271"/>
            <a:ext cx="9851561" cy="230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Services 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Provides information in response to a request.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For example </a:t>
            </a:r>
            <a:r>
              <a:rPr b="1" lang="en-US" sz="2800">
                <a:solidFill>
                  <a:srgbClr val="008000"/>
                </a:solidFill>
              </a:rPr>
              <a:t>e-mail hosting services </a:t>
            </a:r>
            <a:r>
              <a:rPr lang="en-US" sz="2800"/>
              <a:t>and </a:t>
            </a:r>
            <a:r>
              <a:rPr b="1" lang="en-US" sz="2800">
                <a:solidFill>
                  <a:srgbClr val="1186C3"/>
                </a:solidFill>
              </a:rPr>
              <a:t>web hosting services. </a:t>
            </a:r>
            <a:endParaRPr/>
          </a:p>
        </p:txBody>
      </p:sp>
      <p:pic>
        <p:nvPicPr>
          <p:cNvPr id="295" name="Google Shape;29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6553" y="3067035"/>
            <a:ext cx="5116123" cy="317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7645" y="2960404"/>
            <a:ext cx="3631620" cy="168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96660" y="4674384"/>
            <a:ext cx="2911488" cy="218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Software</a:t>
            </a:r>
            <a:endParaRPr b="1"/>
          </a:p>
        </p:txBody>
      </p:sp>
      <p:pic>
        <p:nvPicPr>
          <p:cNvPr id="303" name="Google Shape;3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3"/>
          <p:cNvSpPr txBox="1"/>
          <p:nvPr/>
        </p:nvSpPr>
        <p:spPr>
          <a:xfrm>
            <a:off x="1405757" y="923391"/>
            <a:ext cx="10298563" cy="3921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4060"/>
              <a:buFont typeface="Arial"/>
              <a:buChar char="•"/>
            </a:pPr>
            <a:r>
              <a:rPr b="1" lang="en-US" sz="2800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Processes :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Provide the functionality that directs and moves the messages through the network.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Processes are less obvious to us but are critical to the operation of networks. </a:t>
            </a:r>
            <a:endParaRPr/>
          </a:p>
        </p:txBody>
      </p:sp>
      <p:pic>
        <p:nvPicPr>
          <p:cNvPr id="305" name="Google Shape;30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1216" y="3147275"/>
            <a:ext cx="7763603" cy="361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 txBox="1"/>
          <p:nvPr>
            <p:ph idx="1" type="body"/>
          </p:nvPr>
        </p:nvSpPr>
        <p:spPr>
          <a:xfrm>
            <a:off x="1484310" y="1129553"/>
            <a:ext cx="9851561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lang="en-US" sz="3200"/>
              <a:t>The channel over which a message travels</a:t>
            </a:r>
            <a:endParaRPr/>
          </a:p>
        </p:txBody>
      </p:sp>
      <p:sp>
        <p:nvSpPr>
          <p:cNvPr id="311" name="Google Shape;311;p1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Media</a:t>
            </a:r>
            <a:endParaRPr b="1"/>
          </a:p>
        </p:txBody>
      </p:sp>
      <p:pic>
        <p:nvPicPr>
          <p:cNvPr id="312" name="Google Shape;3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206" y="2226163"/>
            <a:ext cx="5553528" cy="3364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4" name="Google Shape;314;p14"/>
          <p:cNvGraphicFramePr/>
          <p:nvPr/>
        </p:nvGraphicFramePr>
        <p:xfrm>
          <a:off x="1280629" y="22046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{FCA44981-0F41-4DA1-B33C-B2FCDE25BBFD}</a:tableStyleId>
              </a:tblPr>
              <a:tblGrid>
                <a:gridCol w="2572400"/>
                <a:gridCol w="2470450"/>
              </a:tblGrid>
              <a:tr h="4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Media Types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Description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638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Metal wires within cables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electrical impulses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  <a:tr h="901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Glass or plastic fibers within cables (fiber-optic cable)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pulses of light.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  <a:tr h="968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Wireless transmission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modulation of specific frequencies of electromagnetic waves.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/>
          <p:nvPr>
            <p:ph type="title"/>
          </p:nvPr>
        </p:nvSpPr>
        <p:spPr>
          <a:xfrm>
            <a:off x="1235561" y="209505"/>
            <a:ext cx="10018713" cy="563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None/>
            </a:pPr>
            <a:br>
              <a:rPr lang="en-US"/>
            </a:br>
            <a:r>
              <a:rPr lang="en-US"/>
              <a:t>Network Representations</a:t>
            </a:r>
            <a:endParaRPr/>
          </a:p>
        </p:txBody>
      </p:sp>
      <p:sp>
        <p:nvSpPr>
          <p:cNvPr id="321" name="Google Shape;321;p15"/>
          <p:cNvSpPr txBox="1"/>
          <p:nvPr>
            <p:ph idx="1" type="body"/>
          </p:nvPr>
        </p:nvSpPr>
        <p:spPr>
          <a:xfrm>
            <a:off x="1243747" y="1492721"/>
            <a:ext cx="4791701" cy="4897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45000"/>
              <a:buNone/>
            </a:pPr>
            <a:r>
              <a:rPr lang="en-US" sz="2600"/>
              <a:t>Network diagrams, often called </a:t>
            </a:r>
            <a:r>
              <a:rPr b="1" lang="en-US" sz="2600">
                <a:solidFill>
                  <a:srgbClr val="FF6600"/>
                </a:solidFill>
              </a:rPr>
              <a:t>topology </a:t>
            </a:r>
            <a:r>
              <a:rPr lang="en-US" sz="2600"/>
              <a:t>diagrams, use symbols to represent devices within the network.</a:t>
            </a:r>
            <a:endParaRPr/>
          </a:p>
          <a:p>
            <a:pPr indent="0" lvl="0" marL="0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rPr lang="en-US" sz="2600"/>
              <a:t>Important terms to know include:</a:t>
            </a:r>
            <a:endParaRPr sz="2600"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Network Interface Card (NIC)</a:t>
            </a:r>
            <a:endParaRPr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Physical Port</a:t>
            </a:r>
            <a:endParaRPr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Interface</a:t>
            </a:r>
            <a:endParaRPr/>
          </a:p>
          <a:p>
            <a:pPr indent="0" lvl="2" marL="349241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 b="1" sz="2600"/>
          </a:p>
          <a:p>
            <a:pPr indent="0" lvl="2" marL="349241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rPr b="1" lang="en-US" sz="2600"/>
              <a:t>Note</a:t>
            </a:r>
            <a:r>
              <a:rPr lang="en-US" sz="2600"/>
              <a:t>: Often, the terms port and interface are used interchangeably</a:t>
            </a:r>
            <a:endParaRPr sz="2200"/>
          </a:p>
          <a:p>
            <a:pPr indent="-115411" lvl="1" marL="742950" rtl="0" algn="l">
              <a:spcBef>
                <a:spcPts val="970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/>
          </a:p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9909" y="1403085"/>
            <a:ext cx="6089248" cy="430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Message – Data Representation</a:t>
            </a:r>
            <a:endParaRPr b="1"/>
          </a:p>
        </p:txBody>
      </p:sp>
      <p:pic>
        <p:nvPicPr>
          <p:cNvPr id="328" name="Google Shape;3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lang="en-US" sz="3200"/>
              <a:t>Information today comes in different forms such as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text, numbers, images, audio, and video</a:t>
            </a:r>
            <a:endParaRPr/>
          </a:p>
        </p:txBody>
      </p:sp>
      <p:graphicFrame>
        <p:nvGraphicFramePr>
          <p:cNvPr id="330" name="Google Shape;330;p16"/>
          <p:cNvGraphicFramePr/>
          <p:nvPr/>
        </p:nvGraphicFramePr>
        <p:xfrm>
          <a:off x="2330390" y="27420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{FCA44981-0F41-4DA1-B33C-B2FCDE25BBFD}</a:tableStyleId>
              </a:tblPr>
              <a:tblGrid>
                <a:gridCol w="3260600"/>
                <a:gridCol w="4358975"/>
              </a:tblGrid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Type of Data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Standards</a:t>
                      </a:r>
                      <a:endParaRPr b="1" sz="1800"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Alphanumeric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ASCII, Unicode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Image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JPEG, GIF, PCX, PNG, TIFF, BMP,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Motion picture/Video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MKV, AVI, MP4, MPEG-4,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Sound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WAV, AU, MP3,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Outline graphics/fonts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PDF, PS, AI, PostScript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Text</a:t>
            </a:r>
            <a:endParaRPr b="1"/>
          </a:p>
        </p:txBody>
      </p:sp>
      <p:pic>
        <p:nvPicPr>
          <p:cNvPr id="336" name="Google Shape;3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7"/>
          <p:cNvSpPr txBox="1"/>
          <p:nvPr>
            <p:ph idx="1" type="body"/>
          </p:nvPr>
        </p:nvSpPr>
        <p:spPr>
          <a:xfrm>
            <a:off x="903354" y="1129553"/>
            <a:ext cx="8588404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Different sets of bit patterns are designed to represent text symbols. Each set is called a code.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400">
                <a:solidFill>
                  <a:srgbClr val="FF6600"/>
                </a:solidFill>
              </a:rPr>
              <a:t>ASCII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American Standard Code for Information Interchange: 7-bit code/char, 1 bit for parity.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Constitutes the first 127 characters in Unicode and known as basic Latin.</a:t>
            </a:r>
            <a:endParaRPr/>
          </a:p>
        </p:txBody>
      </p:sp>
      <p:pic>
        <p:nvPicPr>
          <p:cNvPr descr="fig4-17 mod2" id="338" name="Google Shape;3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2711" y="1153633"/>
            <a:ext cx="2389289" cy="287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0543" y="3254611"/>
            <a:ext cx="6249374" cy="353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Text</a:t>
            </a:r>
            <a:endParaRPr b="1"/>
          </a:p>
        </p:txBody>
      </p:sp>
      <p:pic>
        <p:nvPicPr>
          <p:cNvPr id="346" name="Google Shape;3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 txBox="1"/>
          <p:nvPr>
            <p:ph idx="1" type="body"/>
          </p:nvPr>
        </p:nvSpPr>
        <p:spPr>
          <a:xfrm>
            <a:off x="1484311" y="1129553"/>
            <a:ext cx="9329748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Unicode:</a:t>
            </a:r>
            <a:r>
              <a:rPr lang="en-US" sz="2800">
                <a:solidFill>
                  <a:srgbClr val="FF6600"/>
                </a:solidFill>
              </a:rPr>
              <a:t> 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16 bit codes to represent a symbol.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More characters  can be represented.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But takes up twice the space. 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48" name="Google Shape;3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486" y="3156116"/>
            <a:ext cx="8160759" cy="311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Numbers</a:t>
            </a:r>
            <a:endParaRPr b="1"/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9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Numbers 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Directly converted in to binary which is base 2.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The number 1853 in base 2 is really </a:t>
            </a:r>
            <a:endParaRPr/>
          </a:p>
        </p:txBody>
      </p:sp>
      <p:pic>
        <p:nvPicPr>
          <p:cNvPr descr="Computer Terminology - Binary" id="356" name="Google Shape;35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6067" y="2589630"/>
            <a:ext cx="5569966" cy="393760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9"/>
          <p:cNvSpPr txBox="1"/>
          <p:nvPr/>
        </p:nvSpPr>
        <p:spPr>
          <a:xfrm>
            <a:off x="8575426" y="2229555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Add!</a:t>
            </a:r>
            <a:endParaRPr/>
          </a:p>
        </p:txBody>
      </p:sp>
      <p:cxnSp>
        <p:nvCxnSpPr>
          <p:cNvPr id="358" name="Google Shape;358;p19"/>
          <p:cNvCxnSpPr>
            <a:stCxn id="357" idx="2"/>
          </p:cNvCxnSpPr>
          <p:nvPr/>
        </p:nvCxnSpPr>
        <p:spPr>
          <a:xfrm>
            <a:off x="8894584" y="2598887"/>
            <a:ext cx="0" cy="2526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9" name="Google Shape;359;p19"/>
          <p:cNvSpPr txBox="1"/>
          <p:nvPr/>
        </p:nvSpPr>
        <p:spPr>
          <a:xfrm>
            <a:off x="2407754" y="3021735"/>
            <a:ext cx="2058144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All the numbers are in power of two!</a:t>
            </a:r>
            <a:endParaRPr/>
          </a:p>
        </p:txBody>
      </p:sp>
      <p:cxnSp>
        <p:nvCxnSpPr>
          <p:cNvPr id="360" name="Google Shape;360;p19"/>
          <p:cNvCxnSpPr>
            <a:stCxn id="359" idx="3"/>
          </p:cNvCxnSpPr>
          <p:nvPr/>
        </p:nvCxnSpPr>
        <p:spPr>
          <a:xfrm flipH="1" rot="10800000">
            <a:off x="4465898" y="2959199"/>
            <a:ext cx="548400" cy="66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1256842" y="286113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1484310" y="1505813"/>
            <a:ext cx="10018713" cy="42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285750" rtl="0" algn="l">
              <a:spcBef>
                <a:spcPts val="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Components of network</a:t>
            </a:r>
            <a:endParaRPr/>
          </a:p>
          <a:p>
            <a:pPr indent="0" lvl="0" marL="285750" rtl="0" algn="l">
              <a:spcBef>
                <a:spcPts val="140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 sz="4000"/>
          </a:p>
          <a:p>
            <a:pPr indent="-368300" lvl="0" marL="285750" rtl="0" algn="l">
              <a:spcBef>
                <a:spcPts val="140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Data representation</a:t>
            </a:r>
            <a:endParaRPr/>
          </a:p>
          <a:p>
            <a:pPr indent="0" lvl="0" marL="285750" rtl="0" algn="l">
              <a:spcBef>
                <a:spcPts val="140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 sz="4000"/>
          </a:p>
          <a:p>
            <a:pPr indent="-368300" lvl="0" marL="285750" rtl="0" algn="l">
              <a:spcBef>
                <a:spcPts val="140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Types of network</a:t>
            </a:r>
            <a:endParaRPr/>
          </a:p>
          <a:p>
            <a:pPr indent="-64770" lvl="0" marL="28575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Images</a:t>
            </a:r>
            <a:endParaRPr b="1"/>
          </a:p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Images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Also represented by bit patterns.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digital image is made up of small units called pixels. Each pixel is assigned a bit pattern whose size depends on the nature of the image.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Color images uses RGB or YCM methods.</a:t>
            </a:r>
            <a:endParaRPr/>
          </a:p>
        </p:txBody>
      </p:sp>
      <p:pic>
        <p:nvPicPr>
          <p:cNvPr id="368" name="Google Shape;36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8432" y="3606632"/>
            <a:ext cx="7350470" cy="160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9546" y="4800003"/>
            <a:ext cx="3880302" cy="194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3269" y="4690573"/>
            <a:ext cx="35179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0"/>
          <p:cNvSpPr/>
          <p:nvPr/>
        </p:nvSpPr>
        <p:spPr>
          <a:xfrm>
            <a:off x="10604438" y="5781473"/>
            <a:ext cx="875285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93023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b="1" lang="en-US" sz="2800">
                <a:solidFill>
                  <a:srgbClr val="5E9934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r>
              <a:rPr b="1" lang="en-US" sz="280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– Audio &amp; Video</a:t>
            </a:r>
            <a:endParaRPr b="1"/>
          </a:p>
        </p:txBody>
      </p:sp>
      <p:pic>
        <p:nvPicPr>
          <p:cNvPr id="378" name="Google Shape;3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1"/>
          <p:cNvSpPr txBox="1"/>
          <p:nvPr>
            <p:ph idx="1" type="body"/>
          </p:nvPr>
        </p:nvSpPr>
        <p:spPr>
          <a:xfrm>
            <a:off x="1484311" y="1129553"/>
            <a:ext cx="5022454" cy="184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Audio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Continuous, not discrete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Converted to digital or analog signal.</a:t>
            </a:r>
            <a:endParaRPr/>
          </a:p>
        </p:txBody>
      </p:sp>
      <p:pic>
        <p:nvPicPr>
          <p:cNvPr id="380" name="Google Shape;38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735" y="3271943"/>
            <a:ext cx="4896944" cy="271204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1"/>
          <p:cNvSpPr txBox="1"/>
          <p:nvPr/>
        </p:nvSpPr>
        <p:spPr>
          <a:xfrm>
            <a:off x="6506965" y="1242671"/>
            <a:ext cx="5022454" cy="184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4060"/>
              <a:buFont typeface="Arial"/>
              <a:buChar char="•"/>
            </a:pPr>
            <a:r>
              <a:rPr b="1" lang="en-US" sz="2800" cap="non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Video</a:t>
            </a:r>
            <a:endParaRPr/>
          </a:p>
          <a:p>
            <a:pPr indent="-285750" lvl="0" marL="2857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lang="en-US" sz="24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Collection of frames(images) projected in sequence dynamically.</a:t>
            </a:r>
            <a:endParaRPr/>
          </a:p>
          <a:p>
            <a:pPr indent="-285750" lvl="0" marL="2857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lang="en-US" sz="24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Each image is converted to a bit pattern and stored.</a:t>
            </a:r>
            <a:endParaRPr/>
          </a:p>
        </p:txBody>
      </p:sp>
      <p:pic>
        <p:nvPicPr>
          <p:cNvPr id="382" name="Google Shape;38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2608" y="3317669"/>
            <a:ext cx="5535198" cy="24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Rules - Protocols</a:t>
            </a:r>
            <a:endParaRPr b="1"/>
          </a:p>
        </p:txBody>
      </p:sp>
      <p:pic>
        <p:nvPicPr>
          <p:cNvPr id="388" name="Google Shape;3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2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A set of predetermined rules that govern communication.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Defines: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What is communicated??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How it is communicated??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When it is communicated??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90" name="Google Shape;39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7295" y="2648009"/>
            <a:ext cx="5586567" cy="336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</a:t>
            </a:r>
            <a:endParaRPr b="1"/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3"/>
          <p:cNvSpPr txBox="1"/>
          <p:nvPr>
            <p:ph idx="1" type="body"/>
          </p:nvPr>
        </p:nvSpPr>
        <p:spPr>
          <a:xfrm>
            <a:off x="1484310" y="1129553"/>
            <a:ext cx="10018713" cy="285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PAN </a:t>
            </a:r>
            <a:r>
              <a:rPr b="1" lang="en-US"/>
              <a:t>– E.g. Bluetooth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network that connects computers, peripherals and other devices within a personal operating space.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Typical coverage within 10 meters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LAN</a:t>
            </a:r>
            <a:r>
              <a:rPr b="1" lang="en-US"/>
              <a:t> – E.g. Ethernet, Wireless LANs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Connects computers, peripherals and other devices within a building (e.g. office, home) or in a limited area.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Typical coverage 50 to 300 meters.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98" name="Google Shape;39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9440" y="4171147"/>
            <a:ext cx="3244365" cy="243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1271" y="4415943"/>
            <a:ext cx="4343584" cy="29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</a:t>
            </a:r>
            <a:endParaRPr b="1"/>
          </a:p>
        </p:txBody>
      </p:sp>
      <p:pic>
        <p:nvPicPr>
          <p:cNvPr id="405" name="Google Shape;4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4"/>
          <p:cNvSpPr txBox="1"/>
          <p:nvPr>
            <p:ph idx="1" type="body"/>
          </p:nvPr>
        </p:nvSpPr>
        <p:spPr>
          <a:xfrm>
            <a:off x="1484310" y="1090270"/>
            <a:ext cx="10018713" cy="3047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MAN </a:t>
            </a:r>
            <a:r>
              <a:rPr b="1" lang="en-US"/>
              <a:t>– E.g. Wi-Max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Is a city wide network.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The coverage limitation is not strict, but real implementation may have range of up to 50 km in urban, suburban, or rural area. 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WAN</a:t>
            </a:r>
            <a:r>
              <a:rPr b="1" lang="en-US"/>
              <a:t> – E.g. PSTN, Cellular Networks (GSM etc)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network that spans larger geographical area.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LANs separated by geographic distance are connected by a Wide Area Network (WAN).</a:t>
            </a:r>
            <a:endParaRPr/>
          </a:p>
        </p:txBody>
      </p:sp>
      <p:pic>
        <p:nvPicPr>
          <p:cNvPr id="407" name="Google Shape;4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8322" y="4582379"/>
            <a:ext cx="4177061" cy="297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709" y="3921177"/>
            <a:ext cx="4633065" cy="2612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 – Can you identify?</a:t>
            </a:r>
            <a:endParaRPr b="1"/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" id="415" name="Google Shape;41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3817" y="4362823"/>
            <a:ext cx="2466341" cy="16442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N" id="416" name="Google Shape;41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4864" y="2216708"/>
            <a:ext cx="2292858" cy="4240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" id="417" name="Google Shape;41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1098" y="3396969"/>
            <a:ext cx="3142826" cy="3060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N" id="418" name="Google Shape;41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934" y="1981573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5"/>
          <p:cNvSpPr txBox="1"/>
          <p:nvPr/>
        </p:nvSpPr>
        <p:spPr>
          <a:xfrm>
            <a:off x="1672214" y="1087756"/>
            <a:ext cx="9937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WAN</a:t>
            </a:r>
            <a:endParaRPr/>
          </a:p>
        </p:txBody>
      </p:sp>
      <p:cxnSp>
        <p:nvCxnSpPr>
          <p:cNvPr id="420" name="Google Shape;420;p25"/>
          <p:cNvCxnSpPr>
            <a:stCxn id="419" idx="2"/>
            <a:endCxn id="418" idx="0"/>
          </p:cNvCxnSpPr>
          <p:nvPr/>
        </p:nvCxnSpPr>
        <p:spPr>
          <a:xfrm>
            <a:off x="2169081" y="1610976"/>
            <a:ext cx="104400" cy="3705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p25"/>
          <p:cNvSpPr txBox="1"/>
          <p:nvPr/>
        </p:nvSpPr>
        <p:spPr>
          <a:xfrm>
            <a:off x="1175347" y="5015986"/>
            <a:ext cx="8699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PAN</a:t>
            </a:r>
            <a:endParaRPr/>
          </a:p>
        </p:txBody>
      </p:sp>
      <p:sp>
        <p:nvSpPr>
          <p:cNvPr id="422" name="Google Shape;422;p25"/>
          <p:cNvSpPr txBox="1"/>
          <p:nvPr/>
        </p:nvSpPr>
        <p:spPr>
          <a:xfrm>
            <a:off x="4658923" y="3711746"/>
            <a:ext cx="9937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MAN</a:t>
            </a:r>
            <a:endParaRPr/>
          </a:p>
        </p:txBody>
      </p:sp>
      <p:sp>
        <p:nvSpPr>
          <p:cNvPr id="423" name="Google Shape;423;p25"/>
          <p:cNvSpPr txBox="1"/>
          <p:nvPr/>
        </p:nvSpPr>
        <p:spPr>
          <a:xfrm>
            <a:off x="9830115" y="1141206"/>
            <a:ext cx="8739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</a:t>
            </a:r>
            <a:endParaRPr/>
          </a:p>
        </p:txBody>
      </p:sp>
      <p:cxnSp>
        <p:nvCxnSpPr>
          <p:cNvPr id="424" name="Google Shape;424;p25"/>
          <p:cNvCxnSpPr>
            <a:stCxn id="421" idx="3"/>
            <a:endCxn id="415" idx="1"/>
          </p:cNvCxnSpPr>
          <p:nvPr/>
        </p:nvCxnSpPr>
        <p:spPr>
          <a:xfrm flipH="1" rot="10800000">
            <a:off x="2045265" y="5184896"/>
            <a:ext cx="558600" cy="927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5" name="Google Shape;425;p25"/>
          <p:cNvCxnSpPr/>
          <p:nvPr/>
        </p:nvCxnSpPr>
        <p:spPr>
          <a:xfrm>
            <a:off x="5504894" y="4175702"/>
            <a:ext cx="814626" cy="274378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6" name="Google Shape;426;p25"/>
          <p:cNvCxnSpPr>
            <a:stCxn id="423" idx="2"/>
            <a:endCxn id="416" idx="0"/>
          </p:cNvCxnSpPr>
          <p:nvPr/>
        </p:nvCxnSpPr>
        <p:spPr>
          <a:xfrm flipH="1">
            <a:off x="9981194" y="1664426"/>
            <a:ext cx="285900" cy="5523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Internet</a:t>
            </a:r>
            <a:endParaRPr b="1"/>
          </a:p>
        </p:txBody>
      </p:sp>
      <p:pic>
        <p:nvPicPr>
          <p:cNvPr id="432" name="Google Shape;4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6"/>
          <p:cNvSpPr txBox="1"/>
          <p:nvPr>
            <p:ph idx="1" type="body"/>
          </p:nvPr>
        </p:nvSpPr>
        <p:spPr>
          <a:xfrm>
            <a:off x="1484310" y="1129552"/>
            <a:ext cx="10018713" cy="5047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The </a:t>
            </a:r>
            <a:r>
              <a:rPr b="1" lang="en-US" sz="3200">
                <a:solidFill>
                  <a:srgbClr val="FF6600"/>
                </a:solidFill>
              </a:rPr>
              <a:t>Internet</a:t>
            </a:r>
            <a:r>
              <a:rPr lang="en-US"/>
              <a:t> is defined as a global mesh of interconnected networks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What do you think </a:t>
            </a:r>
            <a:r>
              <a:rPr b="1" lang="en-US"/>
              <a:t>Intranet</a:t>
            </a:r>
            <a:r>
              <a:rPr lang="en-US"/>
              <a:t> is?</a:t>
            </a:r>
            <a:endParaRPr/>
          </a:p>
        </p:txBody>
      </p:sp>
      <p:pic>
        <p:nvPicPr>
          <p:cNvPr id="434" name="Google Shape;4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6853" y="1612106"/>
            <a:ext cx="4873625" cy="363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/>
          <p:nvPr>
            <p:ph type="title"/>
          </p:nvPr>
        </p:nvSpPr>
        <p:spPr>
          <a:xfrm>
            <a:off x="1405758" y="0"/>
            <a:ext cx="10018713" cy="1322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Intranets and Extranets</a:t>
            </a:r>
            <a:endParaRPr/>
          </a:p>
        </p:txBody>
      </p:sp>
      <p:pic>
        <p:nvPicPr>
          <p:cNvPr id="441" name="Google Shape;4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734" y="1186328"/>
            <a:ext cx="5620743" cy="558001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7"/>
          <p:cNvSpPr txBox="1"/>
          <p:nvPr>
            <p:ph idx="1" type="body"/>
          </p:nvPr>
        </p:nvSpPr>
        <p:spPr>
          <a:xfrm>
            <a:off x="1248653" y="1204651"/>
            <a:ext cx="4302389" cy="5551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lang="en-US"/>
              <a:t>An </a:t>
            </a:r>
            <a:r>
              <a:rPr b="1" lang="en-US" sz="2800">
                <a:solidFill>
                  <a:srgbClr val="FF6600"/>
                </a:solidFill>
              </a:rPr>
              <a:t>intranet</a:t>
            </a:r>
            <a:r>
              <a:rPr lang="en-US"/>
              <a:t> is a private collection of LANs and WANs internal to an organization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b="1" lang="en-US">
                <a:solidFill>
                  <a:srgbClr val="FF6600"/>
                </a:solidFill>
              </a:rPr>
              <a:t>Extranet</a:t>
            </a:r>
            <a:r>
              <a:rPr lang="en-US"/>
              <a:t> is used to provide secure access to their network for individuals who work for a different organization that need access to their data on their network.</a:t>
            </a:r>
            <a:endParaRPr sz="2800"/>
          </a:p>
          <a:p>
            <a:pPr indent="-64769" lvl="1" marL="74295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  <a:p>
            <a:pPr indent="-101600" lvl="1" marL="742950" rtl="0" algn="l">
              <a:spcBef>
                <a:spcPts val="10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/>
          </a:p>
          <a:p>
            <a:pPr indent="-101600" lvl="1" marL="742950" rtl="0" algn="l">
              <a:spcBef>
                <a:spcPts val="10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Internet (Continued)</a:t>
            </a:r>
            <a:endParaRPr b="1"/>
          </a:p>
        </p:txBody>
      </p:sp>
      <p:pic>
        <p:nvPicPr>
          <p:cNvPr id="448" name="Google Shape;4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3599" y="1312831"/>
            <a:ext cx="9802136" cy="500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"/>
          <p:cNvSpPr txBox="1"/>
          <p:nvPr>
            <p:ph type="ctrTitle"/>
          </p:nvPr>
        </p:nvSpPr>
        <p:spPr>
          <a:xfrm>
            <a:off x="2928401" y="654702"/>
            <a:ext cx="8574622" cy="3341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None/>
            </a:pPr>
            <a:r>
              <a:rPr lang="en-US"/>
              <a:t>For Queries be present in the live sessions.</a:t>
            </a:r>
            <a:br>
              <a:rPr lang="en-US"/>
            </a:br>
            <a:r>
              <a:rPr lang="en-US"/>
              <a:t>Or post your queries in the discussion board</a:t>
            </a:r>
            <a:endParaRPr/>
          </a:p>
        </p:txBody>
      </p:sp>
      <p:sp>
        <p:nvSpPr>
          <p:cNvPr id="455" name="Google Shape;455;p29"/>
          <p:cNvSpPr txBox="1"/>
          <p:nvPr>
            <p:ph idx="1" type="subTitle"/>
          </p:nvPr>
        </p:nvSpPr>
        <p:spPr>
          <a:xfrm>
            <a:off x="4515377" y="3983173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5220"/>
              <a:buNone/>
            </a:pPr>
            <a:r>
              <a:rPr b="1" lang="en-US" sz="3600">
                <a:solidFill>
                  <a:srgbClr val="FF6600"/>
                </a:solidFill>
              </a:rPr>
              <a:t>Thank you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So, what’s the purpose of </a:t>
            </a:r>
            <a:r>
              <a:rPr b="1" lang="en-US"/>
              <a:t>networks?</a:t>
            </a:r>
            <a:endParaRPr/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0846" y="1874928"/>
            <a:ext cx="7483970" cy="473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1484310" y="1066801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Communications!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2235" y="2001371"/>
            <a:ext cx="3705225" cy="3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9435" y="2382371"/>
            <a:ext cx="3571875" cy="245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3235" y="1620371"/>
            <a:ext cx="1303338" cy="346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8035" y="2699871"/>
            <a:ext cx="533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5235" y="3068171"/>
            <a:ext cx="457200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0235" y="3995271"/>
            <a:ext cx="533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96235" y="2610971"/>
            <a:ext cx="1219200" cy="41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68899" y="1636055"/>
            <a:ext cx="1341438" cy="371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10635" y="1620371"/>
            <a:ext cx="142557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 - Example</a:t>
            </a:r>
            <a:endParaRPr b="1"/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 txBox="1"/>
          <p:nvPr/>
        </p:nvSpPr>
        <p:spPr>
          <a:xfrm>
            <a:off x="2357717" y="5403476"/>
            <a:ext cx="838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What are the elements?</a:t>
            </a:r>
            <a:endParaRPr/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0117" y="1974476"/>
            <a:ext cx="3705225" cy="3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7317" y="2355476"/>
            <a:ext cx="3571875" cy="245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3517" y="4870076"/>
            <a:ext cx="990600" cy="5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3117" y="1288676"/>
            <a:ext cx="1371600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0917" y="4946276"/>
            <a:ext cx="1133475" cy="39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1117" y="3498476"/>
            <a:ext cx="990600" cy="5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10917" y="4717676"/>
            <a:ext cx="1133475" cy="39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48917" y="2584076"/>
            <a:ext cx="1371600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81517" y="2279276"/>
            <a:ext cx="1219200" cy="41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44117" y="3879476"/>
            <a:ext cx="1219200" cy="41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48917" y="3422276"/>
            <a:ext cx="457200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7717" y="1593476"/>
            <a:ext cx="87630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>
            <p:ph idx="1" type="body"/>
          </p:nvPr>
        </p:nvSpPr>
        <p:spPr>
          <a:xfrm>
            <a:off x="1484310" y="1066801"/>
            <a:ext cx="6449491" cy="5663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Devices (Sender/Receiver) 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These are used to communicate with one another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Medium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This is how the devices are connected together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Messages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Information that travels over the medium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Rules</a:t>
            </a:r>
            <a:endParaRPr sz="2800">
              <a:solidFill>
                <a:srgbClr val="FF0000"/>
              </a:solidFill>
            </a:endParaRPr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Governs how messages flow across network</a:t>
            </a:r>
            <a:endParaRPr/>
          </a:p>
          <a:p>
            <a:pPr indent="-27940" lvl="0" marL="285750" rtl="0" algn="l">
              <a:spcBef>
                <a:spcPts val="1160"/>
              </a:spcBef>
              <a:spcAft>
                <a:spcPts val="0"/>
              </a:spcAft>
              <a:buSzPts val="4060"/>
              <a:buNone/>
            </a:pPr>
            <a:r>
              <a:t/>
            </a:r>
            <a:endParaRPr sz="2800"/>
          </a:p>
        </p:txBody>
      </p:sp>
      <p:grpSp>
        <p:nvGrpSpPr>
          <p:cNvPr id="206" name="Google Shape;206;p6"/>
          <p:cNvGrpSpPr/>
          <p:nvPr/>
        </p:nvGrpSpPr>
        <p:grpSpPr>
          <a:xfrm>
            <a:off x="8350719" y="1988843"/>
            <a:ext cx="3648075" cy="2757488"/>
            <a:chOff x="6701117" y="2355476"/>
            <a:chExt cx="3648075" cy="2757488"/>
          </a:xfrm>
        </p:grpSpPr>
        <p:pic>
          <p:nvPicPr>
            <p:cNvPr id="207" name="Google Shape;207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7317" y="2355476"/>
              <a:ext cx="3571875" cy="2459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01117" y="3498476"/>
              <a:ext cx="990600" cy="53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10917" y="4717676"/>
              <a:ext cx="1133475" cy="395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48917" y="2584076"/>
              <a:ext cx="1371600" cy="82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44117" y="3879476"/>
              <a:ext cx="1219200" cy="411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47799" y="3317524"/>
              <a:ext cx="457200" cy="369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6"/>
          <p:cNvSpPr/>
          <p:nvPr/>
        </p:nvSpPr>
        <p:spPr>
          <a:xfrm>
            <a:off x="8378932" y="1977199"/>
            <a:ext cx="1296116" cy="11653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0678433" y="3386627"/>
            <a:ext cx="1296116" cy="11653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p6"/>
          <p:cNvSpPr/>
          <p:nvPr/>
        </p:nvSpPr>
        <p:spPr>
          <a:xfrm rot="-3196163">
            <a:off x="9320711" y="3706000"/>
            <a:ext cx="1071015" cy="2817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rnd" cmpd="sng" w="9525">
            <a:solidFill>
              <a:srgbClr val="ABD2F4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9334654" y="2705737"/>
            <a:ext cx="767728" cy="75108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0333" y="1137037"/>
            <a:ext cx="8837212" cy="5637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Elements/Components</a:t>
            </a:r>
            <a:endParaRPr b="1"/>
          </a:p>
        </p:txBody>
      </p:sp>
      <p:pic>
        <p:nvPicPr>
          <p:cNvPr id="229" name="Google Shape;2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>
            <p:ph idx="1" type="body"/>
          </p:nvPr>
        </p:nvSpPr>
        <p:spPr>
          <a:xfrm>
            <a:off x="1484310" y="1066801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Network Devices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Hardware (Devices)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Software (Services and Processes) </a:t>
            </a:r>
            <a:endParaRPr/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464" y="2921684"/>
            <a:ext cx="7748588" cy="336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- Devices</a:t>
            </a:r>
            <a:endParaRPr b="1"/>
          </a:p>
        </p:txBody>
      </p:sp>
      <p:pic>
        <p:nvPicPr>
          <p:cNvPr id="237" name="Google Shape;2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/>
              <a:t>Two types of devices:</a:t>
            </a:r>
            <a:endParaRPr/>
          </a:p>
          <a:p>
            <a:pPr indent="-29464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End Devices: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Interface with human network &amp; communications network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Data originates with an end device and arrives at an end device</a:t>
            </a:r>
            <a:endParaRPr/>
          </a:p>
          <a:p>
            <a:pPr indent="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None/>
            </a:pPr>
            <a:r>
              <a:t/>
            </a:r>
            <a:endParaRPr b="1" sz="3200">
              <a:solidFill>
                <a:srgbClr val="FF0000"/>
              </a:solidFill>
            </a:endParaRPr>
          </a:p>
          <a:p>
            <a:pPr indent="-29464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Intermediary Devices: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Provides connectivity between end devices.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Manages data as it flows through the network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2020-06-17T13:03:26Z</dcterms:created>
  <dc:creator>Arif Shakil</dc:creator>
</cp:coreProperties>
</file>